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40"/>
  </p:notesMasterIdLst>
  <p:sldIdLst>
    <p:sldId id="256" r:id="rId2"/>
    <p:sldId id="257" r:id="rId3"/>
    <p:sldId id="281" r:id="rId4"/>
    <p:sldId id="282" r:id="rId5"/>
    <p:sldId id="258" r:id="rId6"/>
    <p:sldId id="259" r:id="rId7"/>
    <p:sldId id="283" r:id="rId8"/>
    <p:sldId id="285" r:id="rId9"/>
    <p:sldId id="261" r:id="rId10"/>
    <p:sldId id="262" r:id="rId11"/>
    <p:sldId id="263" r:id="rId12"/>
    <p:sldId id="264" r:id="rId13"/>
    <p:sldId id="265" r:id="rId14"/>
    <p:sldId id="266" r:id="rId15"/>
    <p:sldId id="280" r:id="rId16"/>
    <p:sldId id="284" r:id="rId17"/>
    <p:sldId id="269" r:id="rId18"/>
    <p:sldId id="279" r:id="rId19"/>
    <p:sldId id="287" r:id="rId20"/>
    <p:sldId id="268" r:id="rId21"/>
    <p:sldId id="286" r:id="rId22"/>
    <p:sldId id="288" r:id="rId23"/>
    <p:sldId id="289" r:id="rId24"/>
    <p:sldId id="290" r:id="rId25"/>
    <p:sldId id="291" r:id="rId26"/>
    <p:sldId id="298" r:id="rId27"/>
    <p:sldId id="292" r:id="rId28"/>
    <p:sldId id="293" r:id="rId29"/>
    <p:sldId id="294" r:id="rId30"/>
    <p:sldId id="267" r:id="rId31"/>
    <p:sldId id="274" r:id="rId32"/>
    <p:sldId id="295" r:id="rId33"/>
    <p:sldId id="297" r:id="rId34"/>
    <p:sldId id="271" r:id="rId35"/>
    <p:sldId id="270" r:id="rId36"/>
    <p:sldId id="273" r:id="rId37"/>
    <p:sldId id="296" r:id="rId38"/>
    <p:sldId id="272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392"/>
    <a:srgbClr val="3B52C3"/>
    <a:srgbClr val="E3AE8D"/>
    <a:srgbClr val="D78A5B"/>
    <a:srgbClr val="FFFFCC"/>
    <a:srgbClr val="6699FF"/>
    <a:srgbClr val="586D2D"/>
    <a:srgbClr val="E26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25" autoAdjust="0"/>
    <p:restoredTop sz="94660"/>
  </p:normalViewPr>
  <p:slideViewPr>
    <p:cSldViewPr>
      <p:cViewPr varScale="1">
        <p:scale>
          <a:sx n="110" d="100"/>
          <a:sy n="110" d="100"/>
        </p:scale>
        <p:origin x="163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0D52A-364A-40BC-B447-5E5282A7D5EF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AF087-7C39-414F-8E25-29E1A144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706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AF087-7C39-414F-8E25-29E1A1446E9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507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AF087-7C39-414F-8E25-29E1A1446E9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17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AF087-7C39-414F-8E25-29E1A1446E9E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814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59D68-5240-47AD-B45B-328926584829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ACEF706-AA10-4009-BAD7-04A5000CB6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59D68-5240-47AD-B45B-328926584829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EF706-AA10-4009-BAD7-04A5000CB6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59D68-5240-47AD-B45B-328926584829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EF706-AA10-4009-BAD7-04A5000CB6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59D68-5240-47AD-B45B-328926584829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EF706-AA10-4009-BAD7-04A5000CB6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59D68-5240-47AD-B45B-328926584829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CEF706-AA10-4009-BAD7-04A5000CB67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59D68-5240-47AD-B45B-328926584829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EF706-AA10-4009-BAD7-04A5000CB6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59D68-5240-47AD-B45B-328926584829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EF706-AA10-4009-BAD7-04A5000CB6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59D68-5240-47AD-B45B-328926584829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EF706-AA10-4009-BAD7-04A5000CB6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59D68-5240-47AD-B45B-328926584829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EF706-AA10-4009-BAD7-04A5000CB6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59D68-5240-47AD-B45B-328926584829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EF706-AA10-4009-BAD7-04A5000CB67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59D68-5240-47AD-B45B-328926584829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ACEF706-AA10-4009-BAD7-04A5000CB67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92159D68-5240-47AD-B45B-328926584829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DACEF706-AA10-4009-BAD7-04A5000CB67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78.jpeg"/><Relationship Id="rId4" Type="http://schemas.microsoft.com/office/2007/relationships/hdphoto" Target="../media/hdphoto1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4.jpeg"/><Relationship Id="rId7" Type="http://schemas.microsoft.com/office/2007/relationships/hdphoto" Target="../media/hdphoto20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microsoft.com/office/2007/relationships/hdphoto" Target="../media/hdphoto19.wdp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microsoft.com/office/2007/relationships/hdphoto" Target="../media/hdphoto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ПК\Desktop\obl_kaliningrad.jpg"/>
          <p:cNvPicPr>
            <a:picLocks noChangeAspect="1" noChangeArrowheads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277"/>
          <a:stretch/>
        </p:blipFill>
        <p:spPr bwMode="auto">
          <a:xfrm>
            <a:off x="-46479" y="404664"/>
            <a:ext cx="9027193" cy="608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548680"/>
            <a:ext cx="83215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Proun" pitchFamily="2" charset="0"/>
              </a:rPr>
              <a:t>               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  <a:cs typeface="Consolas" pitchFamily="49" charset="0"/>
              </a:rPr>
              <a:t>ПРОЕКТ КВАРТАЛА С РАЗРАБОТКОЙ</a:t>
            </a: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  <a:cs typeface="Consolas" pitchFamily="49" charset="0"/>
              </a:rPr>
              <a:t>  ЖИЛОЙ ГРУППЫ В ГОРОДЕ КАЛИНИНГРАД</a:t>
            </a:r>
            <a:r>
              <a:rPr lang="ru-RU" sz="3200" b="1" dirty="0" smtClean="0">
                <a:latin typeface="Consolas" pitchFamily="49" charset="0"/>
                <a:cs typeface="Consolas" pitchFamily="49" charset="0"/>
              </a:rPr>
              <a:t>.</a:t>
            </a:r>
            <a:endParaRPr lang="ru-RU" sz="3200" b="1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7824" y="5806752"/>
            <a:ext cx="53110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>
                <a:latin typeface="Consolas" pitchFamily="49" charset="0"/>
                <a:cs typeface="Consolas" pitchFamily="49" charset="0"/>
              </a:rPr>
              <a:t>Башина</a:t>
            </a:r>
            <a:r>
              <a:rPr lang="ru-RU" sz="28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ru-RU" sz="2800" dirty="0">
                <a:latin typeface="Consolas" pitchFamily="49" charset="0"/>
                <a:cs typeface="Consolas" pitchFamily="49" charset="0"/>
              </a:rPr>
              <a:t>А</a:t>
            </a:r>
            <a:r>
              <a:rPr lang="ru-RU" sz="2800" dirty="0" smtClean="0">
                <a:latin typeface="Consolas" pitchFamily="49" charset="0"/>
                <a:cs typeface="Consolas" pitchFamily="49" charset="0"/>
              </a:rPr>
              <a:t>лена </a:t>
            </a:r>
            <a:r>
              <a:rPr lang="ru-RU" sz="2800" dirty="0">
                <a:latin typeface="Consolas" pitchFamily="49" charset="0"/>
                <a:cs typeface="Consolas" pitchFamily="49" charset="0"/>
              </a:rPr>
              <a:t>А</a:t>
            </a:r>
            <a:r>
              <a:rPr lang="ru-RU" sz="2800" dirty="0" smtClean="0">
                <a:latin typeface="Consolas" pitchFamily="49" charset="0"/>
                <a:cs typeface="Consolas" pitchFamily="49" charset="0"/>
              </a:rPr>
              <a:t>лександровна</a:t>
            </a:r>
          </a:p>
          <a:p>
            <a:r>
              <a:rPr lang="ru-RU" sz="2800" dirty="0" smtClean="0">
                <a:latin typeface="Consolas" pitchFamily="49" charset="0"/>
                <a:cs typeface="Consolas" pitchFamily="49" charset="0"/>
              </a:rPr>
              <a:t>Николаева </a:t>
            </a:r>
            <a:r>
              <a:rPr lang="ru-RU" sz="2800" dirty="0">
                <a:latin typeface="Consolas" pitchFamily="49" charset="0"/>
                <a:cs typeface="Consolas" pitchFamily="49" charset="0"/>
              </a:rPr>
              <a:t>М</a:t>
            </a:r>
            <a:r>
              <a:rPr lang="ru-RU" sz="2800" dirty="0" smtClean="0">
                <a:latin typeface="Consolas" pitchFamily="49" charset="0"/>
                <a:cs typeface="Consolas" pitchFamily="49" charset="0"/>
              </a:rPr>
              <a:t>ария </a:t>
            </a:r>
            <a:r>
              <a:rPr lang="ru-RU" sz="2800" dirty="0">
                <a:latin typeface="Consolas" pitchFamily="49" charset="0"/>
                <a:cs typeface="Consolas" pitchFamily="49" charset="0"/>
              </a:rPr>
              <a:t>Н</a:t>
            </a:r>
            <a:r>
              <a:rPr lang="ru-RU" sz="2800" dirty="0" smtClean="0">
                <a:latin typeface="Consolas" pitchFamily="49" charset="0"/>
                <a:cs typeface="Consolas" pitchFamily="49" charset="0"/>
              </a:rPr>
              <a:t>иколаевна</a:t>
            </a:r>
            <a:endParaRPr lang="ru-RU" sz="2800" dirty="0"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74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394" y="-603448"/>
            <a:ext cx="8686800" cy="1371600"/>
          </a:xfrm>
        </p:spPr>
        <p:txBody>
          <a:bodyPr>
            <a:noAutofit/>
          </a:bodyPr>
          <a:lstStyle/>
          <a:p>
            <a:r>
              <a:rPr lang="ru-RU" sz="2400" cap="none" dirty="0">
                <a:latin typeface="Consolas" pitchFamily="49" charset="0"/>
                <a:cs typeface="Consolas" pitchFamily="49" charset="0"/>
              </a:rPr>
              <a:t>О</a:t>
            </a:r>
            <a:r>
              <a:rPr lang="ru-RU" sz="2400" cap="none" dirty="0" smtClean="0">
                <a:latin typeface="Consolas" pitchFamily="49" charset="0"/>
                <a:cs typeface="Consolas" pitchFamily="49" charset="0"/>
              </a:rPr>
              <a:t>порный план с указанием выбранного участка.</a:t>
            </a:r>
            <a:endParaRPr lang="ru-RU" sz="2400" cap="none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05" r="2657"/>
          <a:stretch/>
        </p:blipFill>
        <p:spPr>
          <a:xfrm>
            <a:off x="251520" y="960087"/>
            <a:ext cx="8538860" cy="5493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223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45943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cap="none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cap="none" dirty="0" smtClean="0">
                <a:latin typeface="Consolas" pitchFamily="49" charset="0"/>
                <a:cs typeface="Consolas" pitchFamily="49" charset="0"/>
              </a:rPr>
              <a:t>Транспортная схема.</a:t>
            </a:r>
            <a:endParaRPr lang="ru-RU" sz="2400" cap="none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764704"/>
            <a:ext cx="7488832" cy="5918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713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387424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cap="none" dirty="0">
                <a:latin typeface="Consolas" pitchFamily="49" charset="0"/>
                <a:cs typeface="Consolas" pitchFamily="49" charset="0"/>
              </a:rPr>
              <a:t>Р</a:t>
            </a:r>
            <a:r>
              <a:rPr lang="ru-RU" sz="2400" cap="none" dirty="0" smtClean="0">
                <a:latin typeface="Consolas" pitchFamily="49" charset="0"/>
                <a:cs typeface="Consolas" pitchFamily="49" charset="0"/>
              </a:rPr>
              <a:t>адиусы доступности автобусных остановок.</a:t>
            </a:r>
            <a:endParaRPr lang="ru-RU" sz="2400" cap="none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908720"/>
            <a:ext cx="7416824" cy="5568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280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458" y="-387424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cap="none" dirty="0">
                <a:latin typeface="Consolas" pitchFamily="49" charset="0"/>
                <a:cs typeface="Consolas" pitchFamily="49" charset="0"/>
              </a:rPr>
              <a:t>С</a:t>
            </a:r>
            <a:r>
              <a:rPr lang="ru-RU" sz="2400" cap="none" dirty="0" smtClean="0">
                <a:latin typeface="Consolas" pitchFamily="49" charset="0"/>
                <a:cs typeface="Consolas" pitchFamily="49" charset="0"/>
              </a:rPr>
              <a:t>хема функционального зонирования территории.</a:t>
            </a:r>
            <a:endParaRPr lang="ru-RU" sz="2400" cap="none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762" y="908720"/>
            <a:ext cx="5807310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55576" y="5593756"/>
            <a:ext cx="3839513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 smtClean="0">
                <a:latin typeface="Proun" pitchFamily="2" charset="0"/>
              </a:rPr>
              <a:t>Старый город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latin typeface="Proun" pitchFamily="2" charset="0"/>
              </a:rPr>
              <a:t>Рекреационные зоны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latin typeface="Proun" pitchFamily="2" charset="0"/>
              </a:rPr>
              <a:t>Общественно-деловая зона</a:t>
            </a:r>
          </a:p>
          <a:p>
            <a:endParaRPr lang="ru-RU" sz="1400" dirty="0" smtClean="0">
              <a:latin typeface="Proun" pitchFamily="2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932040" y="5691751"/>
            <a:ext cx="216024" cy="21602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96189" y="6045410"/>
            <a:ext cx="216024" cy="21602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96189" y="6385682"/>
            <a:ext cx="216024" cy="21602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292080" y="5691751"/>
            <a:ext cx="4427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Proun" pitchFamily="2" charset="0"/>
              </a:rPr>
              <a:t>Территория расположения стадиона</a:t>
            </a:r>
          </a:p>
          <a:p>
            <a:r>
              <a:rPr lang="ru-RU" sz="1400" dirty="0" smtClean="0">
                <a:latin typeface="Proun" pitchFamily="2" charset="0"/>
              </a:rPr>
              <a:t>Застройка жилой группы повышенной этажности</a:t>
            </a:r>
          </a:p>
          <a:p>
            <a:endParaRPr lang="ru-RU" sz="1400" dirty="0" smtClean="0">
              <a:latin typeface="Proun" pitchFamily="2" charset="0"/>
            </a:endParaRPr>
          </a:p>
          <a:p>
            <a:endParaRPr lang="ru-RU" sz="1400" dirty="0"/>
          </a:p>
        </p:txBody>
      </p:sp>
      <p:sp>
        <p:nvSpPr>
          <p:cNvPr id="14" name="Овал 13"/>
          <p:cNvSpPr/>
          <p:nvPr/>
        </p:nvSpPr>
        <p:spPr>
          <a:xfrm>
            <a:off x="4932040" y="6124380"/>
            <a:ext cx="216024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96189" y="5691751"/>
            <a:ext cx="216024" cy="216024"/>
          </a:xfrm>
          <a:prstGeom prst="ellipse">
            <a:avLst/>
          </a:prstGeom>
          <a:solidFill>
            <a:srgbClr val="3B52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4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685800"/>
            <a:ext cx="8640960" cy="1371600"/>
          </a:xfrm>
        </p:spPr>
        <p:txBody>
          <a:bodyPr>
            <a:normAutofit/>
          </a:bodyPr>
          <a:lstStyle/>
          <a:p>
            <a:r>
              <a:rPr lang="ru-RU" sz="2400" cap="none" dirty="0">
                <a:latin typeface="Consolas" pitchFamily="49" charset="0"/>
                <a:cs typeface="Consolas" pitchFamily="49" charset="0"/>
              </a:rPr>
              <a:t>Р</a:t>
            </a:r>
            <a:r>
              <a:rPr lang="ru-RU" sz="2400" cap="none" dirty="0" smtClean="0">
                <a:latin typeface="Consolas" pitchFamily="49" charset="0"/>
                <a:cs typeface="Consolas" pitchFamily="49" charset="0"/>
              </a:rPr>
              <a:t>адиусы обслуживания образовательных учреждений.</a:t>
            </a:r>
            <a:endParaRPr lang="ru-RU" sz="2400" cap="none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836712"/>
            <a:ext cx="7200800" cy="5536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414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2476"/>
            <a:ext cx="9144000" cy="712643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98884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Consolas" pitchFamily="49" charset="0"/>
                <a:cs typeface="Consolas" pitchFamily="49" charset="0"/>
              </a:rPr>
              <a:t>5 принципов при проектировании         микрорайона</a:t>
            </a:r>
            <a:endParaRPr lang="ru-RU" sz="3200" b="1" dirty="0"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22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603448"/>
            <a:ext cx="5791200" cy="1371600"/>
          </a:xfrm>
        </p:spPr>
        <p:txBody>
          <a:bodyPr>
            <a:normAutofit/>
          </a:bodyPr>
          <a:lstStyle/>
          <a:p>
            <a:r>
              <a:rPr lang="ru-RU" sz="2400" cap="none" dirty="0" smtClean="0">
                <a:latin typeface="Consolas" pitchFamily="49" charset="0"/>
                <a:cs typeface="Consolas" pitchFamily="49" charset="0"/>
              </a:rPr>
              <a:t>1. Восстановление крепостного рва</a:t>
            </a:r>
            <a:endParaRPr lang="ru-RU" sz="2400" cap="none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455" t="2754"/>
          <a:stretch/>
        </p:blipFill>
        <p:spPr>
          <a:xfrm>
            <a:off x="4211960" y="1560021"/>
            <a:ext cx="4667050" cy="374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2" name="Picture 2" descr="G:\печать\Vorota_map (1)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698189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14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321" y="-603448"/>
            <a:ext cx="7344816" cy="1371600"/>
          </a:xfrm>
        </p:spPr>
        <p:txBody>
          <a:bodyPr>
            <a:normAutofit/>
          </a:bodyPr>
          <a:lstStyle/>
          <a:p>
            <a:r>
              <a:rPr lang="ru-RU" sz="2400" cap="none" dirty="0" smtClean="0">
                <a:latin typeface="Consolas" pitchFamily="49" charset="0"/>
                <a:cs typeface="Consolas" pitchFamily="49" charset="0"/>
              </a:rPr>
              <a:t>2. Сохранение «зеленого кольца»</a:t>
            </a:r>
            <a:endParaRPr lang="ru-RU" sz="2400" cap="none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7910" y="1412775"/>
            <a:ext cx="4204570" cy="4278265"/>
          </a:xfrm>
        </p:spPr>
      </p:pic>
      <p:sp>
        <p:nvSpPr>
          <p:cNvPr id="7" name="TextBox 6"/>
          <p:cNvSpPr txBox="1"/>
          <p:nvPr/>
        </p:nvSpPr>
        <p:spPr>
          <a:xfrm>
            <a:off x="5076056" y="5848985"/>
            <a:ext cx="3715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onsolas" pitchFamily="49" charset="0"/>
                <a:cs typeface="Consolas" pitchFamily="49" charset="0"/>
              </a:rPr>
              <a:t>ПРЕДЛАГАЕМОЕ ЗЕЛЕНЕНИЕ</a:t>
            </a:r>
            <a:endParaRPr lang="ru-RU" sz="2000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43" y="5825204"/>
            <a:ext cx="2926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onsolas" pitchFamily="49" charset="0"/>
                <a:cs typeface="Consolas" pitchFamily="49" charset="0"/>
              </a:rPr>
              <a:t>ПЛАН КЕНИГСБЕРГА</a:t>
            </a:r>
            <a:endParaRPr lang="ru-RU" sz="2000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863" y="1412776"/>
            <a:ext cx="434284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22381"/>
            <a:ext cx="6022541" cy="1143000"/>
          </a:xfrm>
        </p:spPr>
        <p:txBody>
          <a:bodyPr>
            <a:noAutofit/>
          </a:bodyPr>
          <a:lstStyle/>
          <a:p>
            <a:r>
              <a:rPr lang="ru-RU" sz="2400" cap="none" dirty="0" smtClean="0">
                <a:latin typeface="Consolas" pitchFamily="49" charset="0"/>
                <a:cs typeface="Consolas" pitchFamily="49" charset="0"/>
              </a:rPr>
              <a:t>3. Разработанные пешеходные </a:t>
            </a:r>
            <a:br>
              <a:rPr lang="ru-RU" sz="2400" cap="none" dirty="0" smtClean="0">
                <a:latin typeface="Consolas" pitchFamily="49" charset="0"/>
                <a:cs typeface="Consolas" pitchFamily="49" charset="0"/>
              </a:rPr>
            </a:br>
            <a:r>
              <a:rPr lang="ru-RU" sz="2400" cap="none" dirty="0"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cap="none" dirty="0" smtClean="0">
                <a:latin typeface="Consolas" pitchFamily="49" charset="0"/>
                <a:cs typeface="Consolas" pitchFamily="49" charset="0"/>
              </a:rPr>
              <a:t>  и велосипедные маршруты</a:t>
            </a:r>
            <a:endParaRPr lang="ru-RU" sz="2400" cap="none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412776"/>
            <a:ext cx="5956277" cy="4642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 descr="G:\печать\DETAIL_PICTURE_62153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7927" y="2677467"/>
            <a:ext cx="2447131" cy="1834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:\печать\d3d3Lmlzb2sucnUvaW1nL2Z1bGwvNGI1Y2Y5MGVkODc3NzU3YzdhZGEzYzk3MTdhNDBlZWIuanBnP19faWQ9NDE0NTA=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7543" y="332656"/>
            <a:ext cx="2530633" cy="2025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G:\печать\84_Superkilen_2_01-1024x68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5702" y="4869160"/>
            <a:ext cx="2447131" cy="1659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86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45943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cap="none" dirty="0">
                <a:latin typeface="Consolas" pitchFamily="49" charset="0"/>
                <a:cs typeface="Consolas" pitchFamily="49" charset="0"/>
              </a:rPr>
              <a:t>П</a:t>
            </a:r>
            <a:r>
              <a:rPr lang="ru-RU" sz="2400" cap="none" dirty="0" smtClean="0">
                <a:latin typeface="Consolas" pitchFamily="49" charset="0"/>
                <a:cs typeface="Consolas" pitchFamily="49" charset="0"/>
              </a:rPr>
              <a:t>родолжение спортивной тематики острова.</a:t>
            </a:r>
            <a:endParaRPr lang="ru-RU" sz="2400" cap="none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908720"/>
            <a:ext cx="6624736" cy="5594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Овал 6"/>
          <p:cNvSpPr/>
          <p:nvPr/>
        </p:nvSpPr>
        <p:spPr>
          <a:xfrm>
            <a:off x="6084168" y="2772429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292080" y="443711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283968" y="217284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995936" y="602128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347864" y="352879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908720"/>
            <a:ext cx="2363594" cy="148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2880441"/>
            <a:ext cx="2363594" cy="1772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1" y="4941168"/>
            <a:ext cx="2363595" cy="1569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Овал 12"/>
          <p:cNvSpPr/>
          <p:nvPr/>
        </p:nvSpPr>
        <p:spPr>
          <a:xfrm>
            <a:off x="2123728" y="195682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63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G:\печать\гена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1" y="1065987"/>
            <a:ext cx="9037079" cy="579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1" y="-99392"/>
            <a:ext cx="5904655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6970"/>
            <a:ext cx="8229600" cy="967036"/>
          </a:xfrm>
          <a:effectLst/>
          <a:scene3d>
            <a:camera prst="orthographicFront"/>
            <a:lightRig rig="threePt" dir="t"/>
          </a:scene3d>
          <a:sp3d>
            <a:bevelT w="196850"/>
            <a:bevelB w="127000"/>
          </a:sp3d>
        </p:spPr>
        <p:txBody>
          <a:bodyPr>
            <a:noAutofit/>
          </a:bodyPr>
          <a:lstStyle/>
          <a:p>
            <a:pPr algn="l"/>
            <a:r>
              <a:rPr lang="ru-RU" sz="2400" cap="none" spc="-100" dirty="0">
                <a:latin typeface="Consolas" pitchFamily="49" charset="0"/>
                <a:cs typeface="Consolas" pitchFamily="49" charset="0"/>
              </a:rPr>
              <a:t>М</a:t>
            </a:r>
            <a:r>
              <a:rPr lang="ru-RU" sz="2400" cap="none" spc="-100" dirty="0" smtClean="0">
                <a:latin typeface="Consolas" pitchFamily="49" charset="0"/>
                <a:cs typeface="Consolas" pitchFamily="49" charset="0"/>
              </a:rPr>
              <a:t>естоположение проектируемой </a:t>
            </a:r>
            <a:br>
              <a:rPr lang="ru-RU" sz="2400" cap="none" spc="-100" dirty="0" smtClean="0">
                <a:latin typeface="Consolas" pitchFamily="49" charset="0"/>
                <a:cs typeface="Consolas" pitchFamily="49" charset="0"/>
              </a:rPr>
            </a:br>
            <a:r>
              <a:rPr lang="ru-RU" sz="2400" cap="none" spc="-100" dirty="0" smtClean="0">
                <a:latin typeface="Consolas" pitchFamily="49" charset="0"/>
                <a:cs typeface="Consolas" pitchFamily="49" charset="0"/>
              </a:rPr>
              <a:t>территории. </a:t>
            </a:r>
            <a:endParaRPr lang="ru-RU" sz="2400" cap="none" spc="-100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4" descr="G:\печать\Рисунок5а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58717" y="0"/>
            <a:ext cx="3441851" cy="25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77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387424"/>
            <a:ext cx="9729816" cy="1371600"/>
          </a:xfrm>
        </p:spPr>
        <p:txBody>
          <a:bodyPr>
            <a:noAutofit/>
          </a:bodyPr>
          <a:lstStyle/>
          <a:p>
            <a:r>
              <a:rPr lang="ru-RU" sz="2400" cap="none" dirty="0" smtClean="0">
                <a:latin typeface="Consolas" pitchFamily="49" charset="0"/>
                <a:cs typeface="Consolas" pitchFamily="49" charset="0"/>
              </a:rPr>
              <a:t>4.</a:t>
            </a:r>
            <a:r>
              <a:rPr lang="ru-RU" sz="2400" cap="none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cap="none" dirty="0" smtClean="0">
                <a:latin typeface="Consolas" pitchFamily="49" charset="0"/>
                <a:cs typeface="Consolas" pitchFamily="49" charset="0"/>
              </a:rPr>
              <a:t>Понижение этажности жилой застройки </a:t>
            </a:r>
            <a:br>
              <a:rPr lang="ru-RU" sz="2400" cap="none" dirty="0" smtClean="0">
                <a:latin typeface="Consolas" pitchFamily="49" charset="0"/>
                <a:cs typeface="Consolas" pitchFamily="49" charset="0"/>
              </a:rPr>
            </a:br>
            <a:r>
              <a:rPr lang="ru-RU" sz="2400" cap="none" dirty="0" smtClean="0">
                <a:latin typeface="Consolas" pitchFamily="49" charset="0"/>
                <a:cs typeface="Consolas" pitchFamily="49" charset="0"/>
              </a:rPr>
              <a:t>к центру квартала</a:t>
            </a:r>
            <a:endParaRPr lang="ru-RU" sz="2400" cap="none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1124744"/>
            <a:ext cx="6556564" cy="5083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Прямая со стрелкой 8"/>
          <p:cNvCxnSpPr/>
          <p:nvPr/>
        </p:nvCxnSpPr>
        <p:spPr>
          <a:xfrm>
            <a:off x="517922" y="2470468"/>
            <a:ext cx="3478014" cy="0"/>
          </a:xfrm>
          <a:prstGeom prst="straightConnector1">
            <a:avLst/>
          </a:prstGeom>
          <a:ln w="38100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3646" y="1961582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 smtClean="0">
                <a:latin typeface="Consolas" pitchFamily="49" charset="0"/>
                <a:cs typeface="Consolas" pitchFamily="49" charset="0"/>
              </a:rPr>
              <a:t>Шумозащитная</a:t>
            </a:r>
            <a:endParaRPr lang="ru-RU" sz="1400" b="1" dirty="0" smtClean="0">
              <a:latin typeface="Consolas" pitchFamily="49" charset="0"/>
              <a:cs typeface="Consolas" pitchFamily="49" charset="0"/>
            </a:endParaRPr>
          </a:p>
          <a:p>
            <a:r>
              <a:rPr lang="ru-RU" sz="1400" b="1" dirty="0" smtClean="0">
                <a:latin typeface="Consolas" pitchFamily="49" charset="0"/>
                <a:cs typeface="Consolas" pitchFamily="49" charset="0"/>
              </a:rPr>
              <a:t>застройка</a:t>
            </a:r>
            <a:endParaRPr lang="ru-RU" sz="1400" b="1" dirty="0">
              <a:latin typeface="Consolas" pitchFamily="49" charset="0"/>
              <a:cs typeface="Consolas" pitchFamily="49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268085" y="2636912"/>
            <a:ext cx="2132518" cy="0"/>
          </a:xfrm>
          <a:prstGeom prst="straightConnector1">
            <a:avLst/>
          </a:prstGeom>
          <a:ln w="38100">
            <a:solidFill>
              <a:srgbClr val="586D2D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33646" y="2764941"/>
            <a:ext cx="2425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Consolas" pitchFamily="49" charset="0"/>
                <a:cs typeface="Consolas" pitchFamily="49" charset="0"/>
              </a:rPr>
              <a:t>Основной пешеходный маршрут</a:t>
            </a:r>
            <a:endParaRPr lang="ru-RU" sz="1600" b="1" dirty="0"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54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459432"/>
            <a:ext cx="9947448" cy="1371600"/>
          </a:xfrm>
        </p:spPr>
        <p:txBody>
          <a:bodyPr>
            <a:noAutofit/>
          </a:bodyPr>
          <a:lstStyle/>
          <a:p>
            <a:r>
              <a:rPr lang="ru-RU" sz="2400" cap="none" dirty="0" smtClean="0">
                <a:latin typeface="Consolas" pitchFamily="49" charset="0"/>
                <a:cs typeface="Consolas" pitchFamily="49" charset="0"/>
              </a:rPr>
              <a:t>5. Аналогия с периферийными кварталами Кенигсберга.</a:t>
            </a:r>
            <a:br>
              <a:rPr lang="ru-RU" sz="2400" cap="none" dirty="0" smtClean="0">
                <a:latin typeface="Consolas" pitchFamily="49" charset="0"/>
                <a:cs typeface="Consolas" pitchFamily="49" charset="0"/>
              </a:rPr>
            </a:br>
            <a:r>
              <a:rPr lang="ru-RU" sz="2400" cap="none" dirty="0" smtClean="0">
                <a:latin typeface="Consolas" pitchFamily="49" charset="0"/>
                <a:cs typeface="Consolas" pitchFamily="49" charset="0"/>
              </a:rPr>
              <a:t>Максимально комфортная инсоляция.</a:t>
            </a:r>
            <a:endParaRPr lang="ru-RU" sz="2400" cap="none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1720" y="1052736"/>
            <a:ext cx="6577543" cy="5648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700808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8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315416"/>
            <a:ext cx="5791200" cy="137160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Consolas" pitchFamily="49" charset="0"/>
                <a:ea typeface="GulimChe" pitchFamily="49" charset="-127"/>
                <a:cs typeface="Consolas" pitchFamily="49" charset="0"/>
              </a:rPr>
              <a:t>Проект жилой группы </a:t>
            </a:r>
            <a:br>
              <a:rPr lang="ru-RU" sz="2800" dirty="0">
                <a:latin typeface="Consolas" pitchFamily="49" charset="0"/>
                <a:ea typeface="GulimChe" pitchFamily="49" charset="-127"/>
                <a:cs typeface="Consolas" pitchFamily="49" charset="0"/>
              </a:rPr>
            </a:br>
            <a:r>
              <a:rPr lang="ru-RU" sz="2800" dirty="0">
                <a:latin typeface="Consolas" pitchFamily="49" charset="0"/>
                <a:ea typeface="GulimChe" pitchFamily="49" charset="-127"/>
                <a:cs typeface="Consolas" pitchFamily="49" charset="0"/>
              </a:rPr>
              <a:t>с разработкой жилого дома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124744"/>
            <a:ext cx="6840760" cy="5598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192688" y="600721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НИКОЛАЕВА МАША 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8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-387424"/>
            <a:ext cx="8229600" cy="1143000"/>
          </a:xfrm>
        </p:spPr>
        <p:txBody>
          <a:bodyPr/>
          <a:lstStyle/>
          <a:p>
            <a:r>
              <a:rPr lang="ru-RU" sz="3200" dirty="0" smtClean="0">
                <a:latin typeface="Consolas" pitchFamily="49" charset="0"/>
                <a:cs typeface="Consolas" pitchFamily="49" charset="0"/>
              </a:rPr>
              <a:t>Концепция </a:t>
            </a:r>
            <a:endParaRPr lang="ru-RU" sz="3200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902641"/>
            <a:ext cx="2232248" cy="1760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J:\презентация\прок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87824" y="885820"/>
            <a:ext cx="2597150" cy="399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858185"/>
            <a:ext cx="3672408" cy="1948016"/>
          </a:xfrm>
          <a:prstGeom prst="rect">
            <a:avLst/>
          </a:prstGeom>
          <a:noFill/>
          <a:ln>
            <a:noFill/>
          </a:ln>
          <a:effectLst>
            <a:outerShdw blurRad="292100" dist="35921" dir="2700000" sx="107000" sy="107000" algn="ctr" rotWithShape="0">
              <a:schemeClr val="tx1">
                <a:alpha val="4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люс 4"/>
          <p:cNvSpPr/>
          <p:nvPr/>
        </p:nvSpPr>
        <p:spPr>
          <a:xfrm>
            <a:off x="2243059" y="1340768"/>
            <a:ext cx="1080120" cy="936104"/>
          </a:xfrm>
          <a:prstGeom prst="mathPlus">
            <a:avLst/>
          </a:prstGeom>
          <a:solidFill>
            <a:srgbClr val="00539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8131" y="1412776"/>
            <a:ext cx="1627969" cy="355694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724128" y="885820"/>
            <a:ext cx="108012" cy="5783540"/>
          </a:xfrm>
          <a:prstGeom prst="rect">
            <a:avLst/>
          </a:prstGeom>
          <a:solidFill>
            <a:srgbClr val="0053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5940152" y="3381546"/>
            <a:ext cx="864096" cy="792088"/>
          </a:xfrm>
          <a:prstGeom prst="rightArrow">
            <a:avLst/>
          </a:prstGeom>
          <a:solidFill>
            <a:srgbClr val="0053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11560" y="971436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83568" y="4293096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621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8433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Consolas" pitchFamily="49" charset="0"/>
                <a:cs typeface="Consolas" pitchFamily="49" charset="0"/>
              </a:rPr>
              <a:t>Концепция ЖИЛОГО ДОМА  </a:t>
            </a:r>
            <a:endParaRPr lang="ru-RU" sz="3200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092" y="188640"/>
            <a:ext cx="2924142" cy="21931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38" y="2564904"/>
            <a:ext cx="2947822" cy="19652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1960" y="2240273"/>
            <a:ext cx="4788024" cy="22898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17" y="4675966"/>
            <a:ext cx="2924992" cy="2013929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>
            <a:off x="3563888" y="3133167"/>
            <a:ext cx="546194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327921" y="188640"/>
            <a:ext cx="108012" cy="6501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7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-61448"/>
            <a:ext cx="8461555" cy="399144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819472"/>
            <a:ext cx="5791200" cy="13716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Consolas" pitchFamily="49" charset="0"/>
                <a:cs typeface="Consolas" pitchFamily="49" charset="0"/>
              </a:rPr>
              <a:t>Фасад. план первого этажа.</a:t>
            </a:r>
            <a:endParaRPr lang="ru-RU" sz="2800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33056"/>
            <a:ext cx="8392536" cy="288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1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704" y="-603448"/>
            <a:ext cx="9171816" cy="13716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Consolas" pitchFamily="49" charset="0"/>
                <a:cs typeface="Consolas" pitchFamily="49" charset="0"/>
              </a:rPr>
              <a:t>План типового </a:t>
            </a:r>
            <a:r>
              <a:rPr lang="ru-RU" sz="2800" dirty="0" err="1" smtClean="0">
                <a:latin typeface="Consolas" pitchFamily="49" charset="0"/>
                <a:cs typeface="Consolas" pitchFamily="49" charset="0"/>
              </a:rPr>
              <a:t>этажа.план</a:t>
            </a:r>
            <a:r>
              <a:rPr lang="ru-RU" sz="28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ru-RU" sz="2800" dirty="0" err="1" smtClean="0">
                <a:latin typeface="Consolas" pitchFamily="49" charset="0"/>
                <a:cs typeface="Consolas" pitchFamily="49" charset="0"/>
              </a:rPr>
              <a:t>секции.Квартирография</a:t>
            </a:r>
            <a:r>
              <a:rPr lang="ru-RU" sz="2800" dirty="0" smtClean="0">
                <a:latin typeface="Consolas" pitchFamily="49" charset="0"/>
                <a:cs typeface="Consolas" pitchFamily="49" charset="0"/>
              </a:rPr>
              <a:t>.</a:t>
            </a:r>
            <a:endParaRPr lang="ru-RU" sz="2800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6" y="764704"/>
            <a:ext cx="8932592" cy="6044346"/>
          </a:xfrm>
        </p:spPr>
      </p:pic>
    </p:spTree>
    <p:extLst>
      <p:ext uri="{BB962C8B-B14F-4D97-AF65-F5344CB8AC3E}">
        <p14:creationId xmlns:p14="http://schemas.microsoft.com/office/powerpoint/2010/main" val="277728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32040"/>
            <a:ext cx="6048672" cy="662596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-685800"/>
            <a:ext cx="5791200" cy="13716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Consolas" pitchFamily="49" charset="0"/>
                <a:cs typeface="Consolas" pitchFamily="49" charset="0"/>
              </a:rPr>
              <a:t>Парковка.</a:t>
            </a:r>
            <a:endParaRPr lang="ru-RU" sz="2800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0032" y="5608000"/>
            <a:ext cx="4110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onsolas" pitchFamily="49" charset="0"/>
                <a:cs typeface="Consolas" pitchFamily="49" charset="0"/>
              </a:rPr>
              <a:t>Количество парковочных мест 312</a:t>
            </a:r>
            <a:endParaRPr lang="ru-RU" dirty="0"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75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52231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Consolas" pitchFamily="49" charset="0"/>
                <a:cs typeface="Consolas" pitchFamily="49" charset="0"/>
              </a:rPr>
              <a:t>Озеленение фасадов. </a:t>
            </a:r>
            <a:endParaRPr lang="ru-RU" sz="2800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539" y="752035"/>
            <a:ext cx="2789757" cy="20923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616" y="764704"/>
            <a:ext cx="2873908" cy="20796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616" y="2968352"/>
            <a:ext cx="6120680" cy="376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6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-750912"/>
            <a:ext cx="5791200" cy="13716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Consolas" pitchFamily="49" charset="0"/>
                <a:cs typeface="Consolas" pitchFamily="49" charset="0"/>
              </a:rPr>
              <a:t>развертка по каналу</a:t>
            </a:r>
            <a:endParaRPr lang="ru-RU" sz="2800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60848"/>
            <a:ext cx="8999984" cy="1391131"/>
          </a:xfrm>
        </p:spPr>
      </p:pic>
    </p:spTree>
    <p:extLst>
      <p:ext uri="{BB962C8B-B14F-4D97-AF65-F5344CB8AC3E}">
        <p14:creationId xmlns:p14="http://schemas.microsoft.com/office/powerpoint/2010/main" val="422004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3396" y="9103"/>
            <a:ext cx="9015983" cy="684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5652120" cy="11247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180461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cap="none" dirty="0">
                <a:latin typeface="Consolas" pitchFamily="49" charset="0"/>
                <a:cs typeface="Consolas" pitchFamily="49" charset="0"/>
              </a:rPr>
              <a:t>П</a:t>
            </a:r>
            <a:r>
              <a:rPr lang="ru-RU" sz="2400" cap="none" dirty="0" smtClean="0">
                <a:latin typeface="Consolas" pitchFamily="49" charset="0"/>
                <a:cs typeface="Consolas" pitchFamily="49" charset="0"/>
              </a:rPr>
              <a:t>ричины выбора темы. </a:t>
            </a:r>
            <a:br>
              <a:rPr lang="ru-RU" sz="2400" cap="none" dirty="0" smtClean="0">
                <a:latin typeface="Consolas" pitchFamily="49" charset="0"/>
                <a:cs typeface="Consolas" pitchFamily="49" charset="0"/>
              </a:rPr>
            </a:br>
            <a:r>
              <a:rPr lang="ru-RU" sz="2400" cap="none" dirty="0">
                <a:latin typeface="Consolas" pitchFamily="49" charset="0"/>
                <a:cs typeface="Consolas" pitchFamily="49" charset="0"/>
              </a:rPr>
              <a:t>С</a:t>
            </a:r>
            <a:r>
              <a:rPr lang="ru-RU" sz="2400" cap="none" dirty="0" smtClean="0">
                <a:latin typeface="Consolas" pitchFamily="49" charset="0"/>
                <a:cs typeface="Consolas" pitchFamily="49" charset="0"/>
              </a:rPr>
              <a:t>итуация в настоящее время.</a:t>
            </a:r>
            <a:endParaRPr lang="ru-RU" sz="2400" cap="none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685119"/>
            <a:ext cx="3600400" cy="1909820"/>
          </a:xfrm>
          <a:prstGeom prst="rect">
            <a:avLst/>
          </a:prstGeom>
          <a:noFill/>
          <a:ln>
            <a:noFill/>
          </a:ln>
          <a:effectLst>
            <a:outerShdw blurRad="292100" dist="35921" dir="2700000" sx="107000" sy="107000" algn="ctr" rotWithShape="0">
              <a:schemeClr val="tx1">
                <a:alpha val="4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1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-315416"/>
            <a:ext cx="5791200" cy="1371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Consolas" pitchFamily="49" charset="0"/>
                <a:ea typeface="GulimChe" pitchFamily="49" charset="-127"/>
                <a:cs typeface="Consolas" pitchFamily="49" charset="0"/>
              </a:rPr>
              <a:t>Проект жилой группы </a:t>
            </a:r>
            <a:br>
              <a:rPr lang="ru-RU" sz="2400" dirty="0" smtClean="0">
                <a:latin typeface="Consolas" pitchFamily="49" charset="0"/>
                <a:ea typeface="GulimChe" pitchFamily="49" charset="-127"/>
                <a:cs typeface="Consolas" pitchFamily="49" charset="0"/>
              </a:rPr>
            </a:br>
            <a:r>
              <a:rPr lang="ru-RU" sz="2400" dirty="0" smtClean="0">
                <a:latin typeface="Consolas" pitchFamily="49" charset="0"/>
                <a:ea typeface="GulimChe" pitchFamily="49" charset="-127"/>
                <a:cs typeface="Consolas" pitchFamily="49" charset="0"/>
              </a:rPr>
              <a:t>с разработкой жилого дома</a:t>
            </a:r>
            <a:endParaRPr lang="ru-RU" sz="2400" dirty="0">
              <a:latin typeface="Consolas" pitchFamily="49" charset="0"/>
              <a:ea typeface="GulimChe" pitchFamily="49" charset="-127"/>
              <a:cs typeface="Consolas" pitchFamily="49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196752"/>
            <a:ext cx="7344816" cy="4924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652120" y="6262752"/>
            <a:ext cx="2382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/>
              <a:t>Башина</a:t>
            </a:r>
            <a:r>
              <a:rPr lang="ru-RU" sz="2800" dirty="0" smtClean="0"/>
              <a:t> Алена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9445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685800"/>
            <a:ext cx="7920880" cy="1371600"/>
          </a:xfrm>
        </p:spPr>
        <p:txBody>
          <a:bodyPr>
            <a:normAutofit/>
          </a:bodyPr>
          <a:lstStyle/>
          <a:p>
            <a:r>
              <a:rPr lang="ru-RU" sz="2800" cap="none" dirty="0" smtClean="0">
                <a:latin typeface="Consolas" pitchFamily="49" charset="0"/>
                <a:cs typeface="Consolas" pitchFamily="49" charset="0"/>
              </a:rPr>
              <a:t>Этапы проектирования жилого дома.</a:t>
            </a:r>
            <a:endParaRPr lang="ru-RU" sz="2800" cap="none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19994" y="668197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1.Образ дома. Взгляд в историю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ru-RU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9223" name="Picture 7" descr="C:\Users\ПК\Desktop\v_2010-06-26_SG100932_102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540" y="1268760"/>
            <a:ext cx="324036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ПК\Desktop\sU2A8vdQ9a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1923" y="1288777"/>
            <a:ext cx="3236732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C:\Users\ПК\Desktop\Palestra_Albertina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77442" y="1305495"/>
            <a:ext cx="1779292" cy="217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 descr="C:\Users\ПК\Desktop\Без имени-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684" y="4513328"/>
            <a:ext cx="8577222" cy="1514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19994" y="6083120"/>
            <a:ext cx="8450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Модуль при малоэтажно застройке                         Увеличение модуля при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                    многоэтажном проектировании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419994" y="4049486"/>
            <a:ext cx="5368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2.Доминанта фасада</a:t>
            </a:r>
            <a:endParaRPr lang="ru-RU" sz="2400" dirty="0">
              <a:solidFill>
                <a:schemeClr val="tx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3789040"/>
            <a:ext cx="903649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38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6984776" cy="615598"/>
          </a:xfrm>
        </p:spPr>
        <p:txBody>
          <a:bodyPr>
            <a:normAutofit/>
          </a:bodyPr>
          <a:lstStyle/>
          <a:p>
            <a:r>
              <a:rPr lang="ru-RU" sz="2400" cap="none" dirty="0">
                <a:latin typeface="Consolas" pitchFamily="49" charset="0"/>
                <a:cs typeface="Consolas" pitchFamily="49" charset="0"/>
              </a:rPr>
              <a:t>3</a:t>
            </a:r>
            <a:r>
              <a:rPr lang="ru-RU" sz="2400" cap="none" dirty="0" smtClean="0">
                <a:latin typeface="Consolas" pitchFamily="49" charset="0"/>
                <a:cs typeface="Consolas" pitchFamily="49" charset="0"/>
              </a:rPr>
              <a:t>. Ритм комплекса формирующий набережную</a:t>
            </a:r>
            <a:endParaRPr lang="ru-RU" sz="2400" cap="none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157192"/>
            <a:ext cx="7620000" cy="9689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ПК\Desktop\Без имени-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722" b="1"/>
          <a:stretch/>
        </p:blipFill>
        <p:spPr bwMode="auto">
          <a:xfrm>
            <a:off x="59744" y="1151164"/>
            <a:ext cx="8892480" cy="109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ПК\Desktop\Без имени-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072" y="3140968"/>
            <a:ext cx="6624736" cy="1498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ПК\Desktop\Без имени-4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4914900"/>
            <a:ext cx="6426263" cy="145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657507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4. Ритм фасада</a:t>
            </a:r>
            <a:endParaRPr lang="ru-RU" sz="2400" dirty="0">
              <a:solidFill>
                <a:schemeClr val="tx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2264" y="2353096"/>
            <a:ext cx="9036496" cy="141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858" y="6372225"/>
            <a:ext cx="2562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Набережная Гамбурга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473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7355160" cy="611986"/>
          </a:xfrm>
        </p:spPr>
        <p:txBody>
          <a:bodyPr>
            <a:noAutofit/>
          </a:bodyPr>
          <a:lstStyle/>
          <a:p>
            <a:r>
              <a:rPr lang="ru-RU" sz="2400" cap="none" dirty="0" smtClean="0">
                <a:latin typeface="Consolas" pitchFamily="49" charset="0"/>
                <a:cs typeface="Consolas" pitchFamily="49" charset="0"/>
              </a:rPr>
              <a:t>5. Формообразующие принципы планировки проектируемого объекта</a:t>
            </a:r>
            <a:endParaRPr lang="ru-RU" sz="2400" cap="none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457200" y="1124745"/>
            <a:ext cx="7620000" cy="6278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8" name="Picture 4" descr="C:\Users\ПК\Desktop\Без имени-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002584"/>
            <a:ext cx="2704814" cy="2338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ПК\Desktop\Без имени-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4404" y="2002584"/>
            <a:ext cx="2763715" cy="2389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ПК\Desktop\Без имени-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2006007"/>
            <a:ext cx="2783439" cy="2406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4499828"/>
            <a:ext cx="6641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Consolas" pitchFamily="49" charset="0"/>
                <a:cs typeface="Consolas" pitchFamily="49" charset="0"/>
              </a:rPr>
              <a:t>1.               2.               3. </a:t>
            </a:r>
            <a:endParaRPr lang="ru-RU" sz="2400" dirty="0"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54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 descr="C:\Users\ПК\Desktop\геныкалининград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65034"/>
            <a:ext cx="8974870" cy="551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К\Desktop\геныкалининград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40000"/>
                    </a14:imgEffect>
                    <a14:imgEffect>
                      <a14:brightnessContrast bright="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889" y="2530402"/>
            <a:ext cx="4370799" cy="362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3080" y="205189"/>
            <a:ext cx="8460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План типового этажа. План типовой секции.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Квартирография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.</a:t>
            </a:r>
            <a:endParaRPr lang="ru-RU" sz="2400" dirty="0">
              <a:solidFill>
                <a:schemeClr val="tx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076056" y="4820146"/>
            <a:ext cx="216024" cy="213020"/>
          </a:xfrm>
          <a:prstGeom prst="ellipse">
            <a:avLst/>
          </a:prstGeom>
          <a:solidFill>
            <a:srgbClr val="66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081837" y="5229200"/>
            <a:ext cx="216024" cy="213020"/>
          </a:xfrm>
          <a:prstGeom prst="ellipse">
            <a:avLst/>
          </a:prstGeom>
          <a:solidFill>
            <a:srgbClr val="E3AE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076056" y="4367359"/>
            <a:ext cx="216024" cy="213020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292080" y="4341881"/>
            <a:ext cx="153163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Однокомнатные</a:t>
            </a:r>
          </a:p>
          <a:p>
            <a:r>
              <a:rPr lang="ru-RU" sz="1400" dirty="0" smtClean="0"/>
              <a:t> </a:t>
            </a:r>
          </a:p>
          <a:p>
            <a:r>
              <a:rPr lang="ru-RU" sz="1400" dirty="0" smtClean="0"/>
              <a:t>Двухкомнатные</a:t>
            </a:r>
          </a:p>
          <a:p>
            <a:endParaRPr lang="ru-RU" sz="1400" dirty="0" smtClean="0"/>
          </a:p>
          <a:p>
            <a:r>
              <a:rPr lang="ru-RU" sz="1400" dirty="0" smtClean="0"/>
              <a:t>Трехкомнатные</a:t>
            </a:r>
          </a:p>
        </p:txBody>
      </p:sp>
    </p:spTree>
    <p:extLst>
      <p:ext uri="{BB962C8B-B14F-4D97-AF65-F5344CB8AC3E}">
        <p14:creationId xmlns:p14="http://schemas.microsoft.com/office/powerpoint/2010/main" val="307107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615598"/>
          </a:xfrm>
        </p:spPr>
        <p:txBody>
          <a:bodyPr>
            <a:normAutofit/>
          </a:bodyPr>
          <a:lstStyle/>
          <a:p>
            <a:r>
              <a:rPr lang="ru-RU" sz="2400" cap="none" dirty="0">
                <a:latin typeface="Consolas" pitchFamily="49" charset="0"/>
                <a:cs typeface="Consolas" pitchFamily="49" charset="0"/>
              </a:rPr>
              <a:t>С</a:t>
            </a:r>
            <a:r>
              <a:rPr lang="ru-RU" sz="2400" cap="none" dirty="0" smtClean="0">
                <a:latin typeface="Consolas" pitchFamily="49" charset="0"/>
                <a:cs typeface="Consolas" pitchFamily="49" charset="0"/>
              </a:rPr>
              <a:t>хема расположения паркингов</a:t>
            </a:r>
            <a:endParaRPr lang="ru-RU" sz="2400" cap="none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1124744"/>
            <a:ext cx="7732155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287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 descr="C:\Users\ПК\Desktop\геныкалининград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574380"/>
            <a:ext cx="6328398" cy="43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64171" y="190381"/>
            <a:ext cx="5791200" cy="1371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8676" y="223945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План 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</a:rPr>
              <a:t>паркинга. План первого этажа..</a:t>
            </a:r>
          </a:p>
        </p:txBody>
      </p:sp>
      <p:pic>
        <p:nvPicPr>
          <p:cNvPr id="6148" name="Picture 4" descr="C:\Users\ПК\Desktop\геныкалининград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40" t="22506" r="3232" b="15384"/>
          <a:stretch/>
        </p:blipFill>
        <p:spPr bwMode="auto">
          <a:xfrm>
            <a:off x="611560" y="5024376"/>
            <a:ext cx="5969000" cy="177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4853632"/>
            <a:ext cx="9036496" cy="84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32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3429000"/>
            <a:ext cx="9036496" cy="1584176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88" y="-462880"/>
            <a:ext cx="8758212" cy="1371600"/>
          </a:xfrm>
        </p:spPr>
        <p:txBody>
          <a:bodyPr>
            <a:normAutofit/>
          </a:bodyPr>
          <a:lstStyle/>
          <a:p>
            <a:r>
              <a:rPr lang="ru-RU" sz="2400" cap="none" dirty="0">
                <a:latin typeface="Consolas" pitchFamily="49" charset="0"/>
                <a:cs typeface="Consolas" pitchFamily="49" charset="0"/>
              </a:rPr>
              <a:t>Ф</a:t>
            </a:r>
            <a:r>
              <a:rPr lang="ru-RU" sz="2400" cap="none" dirty="0" smtClean="0">
                <a:latin typeface="Consolas" pitchFamily="49" charset="0"/>
                <a:cs typeface="Consolas" pitchFamily="49" charset="0"/>
              </a:rPr>
              <a:t>асад дома. Зарисовки на этапе </a:t>
            </a:r>
            <a:r>
              <a:rPr lang="ru-RU" sz="2400" cap="none" dirty="0" err="1" smtClean="0">
                <a:latin typeface="Consolas" pitchFamily="49" charset="0"/>
                <a:cs typeface="Consolas" pitchFamily="49" charset="0"/>
              </a:rPr>
              <a:t>фроэскиз</a:t>
            </a:r>
            <a:r>
              <a:rPr lang="ru-RU" sz="2400" cap="none" dirty="0" smtClean="0">
                <a:latin typeface="Consolas" pitchFamily="49" charset="0"/>
                <a:cs typeface="Consolas" pitchFamily="49" charset="0"/>
              </a:rPr>
              <a:t>. </a:t>
            </a:r>
            <a:br>
              <a:rPr lang="ru-RU" sz="2400" cap="none" dirty="0" smtClean="0">
                <a:latin typeface="Consolas" pitchFamily="49" charset="0"/>
                <a:cs typeface="Consolas" pitchFamily="49" charset="0"/>
              </a:rPr>
            </a:br>
            <a:r>
              <a:rPr lang="ru-RU" sz="2400" cap="none" dirty="0" smtClean="0">
                <a:latin typeface="Consolas" pitchFamily="49" charset="0"/>
                <a:cs typeface="Consolas" pitchFamily="49" charset="0"/>
              </a:rPr>
              <a:t>Развертка по набережной. </a:t>
            </a:r>
            <a:endParaRPr lang="ru-RU" sz="2400" cap="none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ПК\Desktop\геныкалининград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763" y="908720"/>
            <a:ext cx="8712967" cy="2098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ПК\Desktop\геныкалининград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907" y="5301208"/>
            <a:ext cx="8717531" cy="1335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ПК\Desktop\обычxн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2632" y="3645024"/>
            <a:ext cx="4442350" cy="1107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ПК\Desktop\Без имени-2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5788" y="3645024"/>
            <a:ext cx="3168352" cy="1115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5013176"/>
            <a:ext cx="9036496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3356992"/>
            <a:ext cx="903649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63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плюс секция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G:\переспекБез имени-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62"/>
          <a:stretch/>
        </p:blipFill>
        <p:spPr bwMode="auto">
          <a:xfrm>
            <a:off x="67592" y="643920"/>
            <a:ext cx="8784976" cy="5907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82255"/>
            <a:ext cx="5961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Перспектива со стороны набережной.</a:t>
            </a:r>
            <a:endParaRPr lang="ru-RU" sz="2400" dirty="0">
              <a:solidFill>
                <a:schemeClr val="tx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59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73" y="664028"/>
            <a:ext cx="8997911" cy="6193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770418" y="-411650"/>
            <a:ext cx="5791200" cy="1371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5" name="Picture 3" descr="C:\Users\ПК\Desktop\14-kenig-0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" contrast="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8836" y="3769129"/>
            <a:ext cx="4067944" cy="2889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5448" y="116632"/>
            <a:ext cx="3752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  <a:latin typeface="Consolas" pitchFamily="49" charset="0"/>
                <a:cs typeface="Consolas" pitchFamily="49" charset="0"/>
              </a:rPr>
              <a:t>Историческая справка.</a:t>
            </a:r>
            <a:endParaRPr lang="ru-RU" sz="2400" dirty="0">
              <a:solidFill>
                <a:schemeClr val="tx2"/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58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G:\0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268383"/>
            <a:ext cx="3515198" cy="242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G:\закхаймские ворота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954" y="1484784"/>
            <a:ext cx="3487764" cy="2558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G:\Башня Врангель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8024" y="4268518"/>
            <a:ext cx="3888432" cy="2450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G:\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6718" y="116632"/>
            <a:ext cx="5225204" cy="415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8329" y="125218"/>
            <a:ext cx="3243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  <a:latin typeface="Consolas" pitchFamily="49" charset="0"/>
                <a:cs typeface="Consolas" pitchFamily="49" charset="0"/>
              </a:rPr>
              <a:t>Оборонительные</a:t>
            </a:r>
          </a:p>
          <a:p>
            <a:r>
              <a:rPr lang="ru-RU" sz="2400" dirty="0" smtClean="0">
                <a:solidFill>
                  <a:schemeClr val="tx2"/>
                </a:solidFill>
                <a:latin typeface="Consolas" pitchFamily="49" charset="0"/>
                <a:cs typeface="Consolas" pitchFamily="49" charset="0"/>
              </a:rPr>
              <a:t>сооружения города.</a:t>
            </a:r>
            <a:endParaRPr lang="ru-RU" sz="2400" dirty="0">
              <a:solidFill>
                <a:schemeClr val="tx2"/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7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G:\09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9" t="-2555"/>
          <a:stretch/>
        </p:blipFill>
        <p:spPr bwMode="auto">
          <a:xfrm>
            <a:off x="6531903" y="4355134"/>
            <a:ext cx="2468589" cy="250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G:\печать\692864164c2b233a68802b885b44fbcd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424471"/>
            <a:ext cx="3121042" cy="2433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G:\13662153944e0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07976" y="4424471"/>
            <a:ext cx="3096968" cy="241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306288"/>
            <a:ext cx="7978418" cy="1143000"/>
          </a:xfrm>
        </p:spPr>
        <p:txBody>
          <a:bodyPr>
            <a:normAutofit/>
          </a:bodyPr>
          <a:lstStyle/>
          <a:p>
            <a:r>
              <a:rPr lang="ru-RU" sz="2400" cap="none" dirty="0">
                <a:latin typeface="Consolas" pitchFamily="49" charset="0"/>
                <a:cs typeface="Consolas" pitchFamily="49" charset="0"/>
              </a:rPr>
              <a:t>О</a:t>
            </a:r>
            <a:r>
              <a:rPr lang="ru-RU" sz="2400" cap="none" dirty="0" smtClean="0">
                <a:latin typeface="Consolas" pitchFamily="49" charset="0"/>
                <a:cs typeface="Consolas" pitchFamily="49" charset="0"/>
              </a:rPr>
              <a:t>бъекты культурного наследия на проектируемой территории.</a:t>
            </a:r>
            <a:endParaRPr lang="ru-RU" sz="2400" cap="none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4108" name="Picture 1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36711"/>
            <a:ext cx="4285129" cy="34456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9" name="Picture 13" descr="C:\Users\ПК\Desktop\kaliningrad-centr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802" t="16982" r="12835" b="-16982"/>
          <a:stretch/>
        </p:blipFill>
        <p:spPr bwMode="auto">
          <a:xfrm>
            <a:off x="4463988" y="836712"/>
            <a:ext cx="4536504" cy="415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>
          <a:xfrm>
            <a:off x="701243" y="1516142"/>
            <a:ext cx="288032" cy="288032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83568" y="1475492"/>
            <a:ext cx="234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9" name="Овал 28"/>
          <p:cNvSpPr/>
          <p:nvPr/>
        </p:nvSpPr>
        <p:spPr>
          <a:xfrm>
            <a:off x="1907704" y="1776865"/>
            <a:ext cx="288032" cy="288032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1141865" y="1742860"/>
            <a:ext cx="288032" cy="288032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1285881" y="1564725"/>
            <a:ext cx="288032" cy="288032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1285881" y="1479616"/>
            <a:ext cx="234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09585" y="1700808"/>
            <a:ext cx="234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34714" y="1722824"/>
            <a:ext cx="234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005" y="976753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1.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450912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420518" y="450912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3.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732240" y="450912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965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8" y="548953"/>
            <a:ext cx="8830005" cy="4752255"/>
          </a:xfrm>
        </p:spPr>
      </p:pic>
      <p:pic>
        <p:nvPicPr>
          <p:cNvPr id="14338" name="Picture 2" descr="G:\печать\карбышева наб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68560" y="5284374"/>
            <a:ext cx="6480720" cy="165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1" y="7775"/>
            <a:ext cx="7491153" cy="461665"/>
          </a:xfrm>
          <a:prstGeom prst="rect">
            <a:avLst/>
          </a:prstGeom>
          <a:noFill/>
          <a:effectLst>
            <a:outerShdw blurRad="38100" dist="50800" dir="5400000" sx="81000" sy="81000" algn="ctr" rotWithShape="0">
              <a:srgbClr val="000000">
                <a:alpha val="91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  <a:latin typeface="Consolas" pitchFamily="49" charset="0"/>
                <a:cs typeface="Consolas" pitchFamily="49" charset="0"/>
              </a:rPr>
              <a:t>Сохранившиеся объекты. Окружающая застройка</a:t>
            </a:r>
            <a:endParaRPr lang="ru-RU" sz="2400" dirty="0">
              <a:solidFill>
                <a:schemeClr val="tx2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14340" name="Picture 4" descr="C:\Users\ПК\Desktop\29_big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5176" y="5229200"/>
            <a:ext cx="2658686" cy="176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108519" y="5157192"/>
            <a:ext cx="8942382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33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32609" y="598837"/>
            <a:ext cx="3650134" cy="3583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618038"/>
            <a:ext cx="5472608" cy="353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34" b="13859"/>
          <a:stretch/>
        </p:blipFill>
        <p:spPr bwMode="auto">
          <a:xfrm>
            <a:off x="-108520" y="4149080"/>
            <a:ext cx="5688632" cy="259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12"/>
          <a:stretch/>
        </p:blipFill>
        <p:spPr bwMode="auto">
          <a:xfrm>
            <a:off x="5187952" y="3785285"/>
            <a:ext cx="3694791" cy="332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трелка вправо 8"/>
          <p:cNvSpPr/>
          <p:nvPr/>
        </p:nvSpPr>
        <p:spPr>
          <a:xfrm>
            <a:off x="4503876" y="5877272"/>
            <a:ext cx="1368152" cy="360040"/>
          </a:xfrm>
          <a:prstGeom prst="rightArrow">
            <a:avLst/>
          </a:prstGeom>
          <a:solidFill>
            <a:schemeClr val="bg1">
              <a:alpha val="4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18462" y="188640"/>
            <a:ext cx="817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  <a:latin typeface="Consolas" pitchFamily="49" charset="0"/>
                <a:cs typeface="Consolas" pitchFamily="49" charset="0"/>
              </a:rPr>
              <a:t>Эстакадный мост. Состояние на сегодняшний день.</a:t>
            </a:r>
            <a:endParaRPr lang="ru-RU" sz="2400" dirty="0">
              <a:solidFill>
                <a:schemeClr val="tx2"/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92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566" y="-387424"/>
            <a:ext cx="8426642" cy="1143000"/>
          </a:xfrm>
        </p:spPr>
        <p:txBody>
          <a:bodyPr>
            <a:normAutofit/>
          </a:bodyPr>
          <a:lstStyle/>
          <a:p>
            <a:r>
              <a:rPr lang="ru-RU" sz="2400" cap="none" dirty="0">
                <a:latin typeface="Consolas" pitchFamily="49" charset="0"/>
                <a:cs typeface="Consolas" pitchFamily="49" charset="0"/>
              </a:rPr>
              <a:t>В</a:t>
            </a:r>
            <a:r>
              <a:rPr lang="ru-RU" sz="2400" cap="none" dirty="0" smtClean="0">
                <a:latin typeface="Consolas" pitchFamily="49" charset="0"/>
                <a:cs typeface="Consolas" pitchFamily="49" charset="0"/>
              </a:rPr>
              <a:t>арианты преобразования пространства под эстакадой. </a:t>
            </a:r>
            <a:endParaRPr lang="ru-RU" sz="2400" cap="none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 descr="G:\печать\090907_underspaces1_a8erna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7720" y="905969"/>
            <a:ext cx="4392488" cy="28127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G:\печать\ebcc73b1-64c5-4afd-a7b8-5ca60896349b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849" y="4066900"/>
            <a:ext cx="4006089" cy="24438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G:\печать\NL-A8ernA-haven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7720" y="4066900"/>
            <a:ext cx="4360043" cy="24336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G:\печать\art-park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905969"/>
            <a:ext cx="4014816" cy="27818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68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Другая 3">
      <a:dk1>
        <a:srgbClr val="5F5F5F"/>
      </a:dk1>
      <a:lt1>
        <a:sysClr val="window" lastClr="FFFFFF"/>
      </a:lt1>
      <a:dk2>
        <a:srgbClr val="37302A"/>
      </a:dk2>
      <a:lt2>
        <a:srgbClr val="D0CCB9"/>
      </a:lt2>
      <a:accent1>
        <a:srgbClr val="7F7F7F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1928</TotalTime>
  <Words>289</Words>
  <Application>Microsoft Office PowerPoint</Application>
  <PresentationFormat>Экран (4:3)</PresentationFormat>
  <Paragraphs>82</Paragraphs>
  <Slides>38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5" baseType="lpstr">
      <vt:lpstr>GulimChe</vt:lpstr>
      <vt:lpstr>Arial</vt:lpstr>
      <vt:lpstr>Arial Black</vt:lpstr>
      <vt:lpstr>Calibri</vt:lpstr>
      <vt:lpstr>Consolas</vt:lpstr>
      <vt:lpstr>Proun</vt:lpstr>
      <vt:lpstr>Главная</vt:lpstr>
      <vt:lpstr>Презентация PowerPoint</vt:lpstr>
      <vt:lpstr>Местоположение проектируемой  территории. </vt:lpstr>
      <vt:lpstr>Причины выбора темы.  Ситуация в настоящее время.</vt:lpstr>
      <vt:lpstr>Презентация PowerPoint</vt:lpstr>
      <vt:lpstr>Презентация PowerPoint</vt:lpstr>
      <vt:lpstr>Объекты культурного наследия на проектируемой территории.</vt:lpstr>
      <vt:lpstr>Презентация PowerPoint</vt:lpstr>
      <vt:lpstr>Презентация PowerPoint</vt:lpstr>
      <vt:lpstr>Варианты преобразования пространства под эстакадой. </vt:lpstr>
      <vt:lpstr>Опорный план с указанием выбранного участка.</vt:lpstr>
      <vt:lpstr> Транспортная схема.</vt:lpstr>
      <vt:lpstr>Радиусы доступности автобусных остановок.</vt:lpstr>
      <vt:lpstr>Схема функционального зонирования территории.</vt:lpstr>
      <vt:lpstr>Радиусы обслуживания образовательных учреждений.</vt:lpstr>
      <vt:lpstr>5 принципов при проектировании         микрорайона</vt:lpstr>
      <vt:lpstr>1. Восстановление крепостного рва</vt:lpstr>
      <vt:lpstr>2. Сохранение «зеленого кольца»</vt:lpstr>
      <vt:lpstr>3. Разработанные пешеходные     и велосипедные маршруты</vt:lpstr>
      <vt:lpstr>Продолжение спортивной тематики острова.</vt:lpstr>
      <vt:lpstr>4. Понижение этажности жилой застройки  к центру квартала</vt:lpstr>
      <vt:lpstr>5. Аналогия с периферийными кварталами Кенигсберга. Максимально комфортная инсоляция.</vt:lpstr>
      <vt:lpstr>Проект жилой группы  с разработкой жилого дома</vt:lpstr>
      <vt:lpstr>Концепция </vt:lpstr>
      <vt:lpstr>Концепция ЖИЛОГО ДОМА  </vt:lpstr>
      <vt:lpstr>Фасад. план первого этажа.</vt:lpstr>
      <vt:lpstr>План типового этажа.план секции.Квартирография.</vt:lpstr>
      <vt:lpstr>Парковка.</vt:lpstr>
      <vt:lpstr>Озеленение фасадов. </vt:lpstr>
      <vt:lpstr>развертка по каналу</vt:lpstr>
      <vt:lpstr>Проект жилой группы  с разработкой жилого дома</vt:lpstr>
      <vt:lpstr>Этапы проектирования жилого дома.</vt:lpstr>
      <vt:lpstr>3. Ритм комплекса формирующий набережную</vt:lpstr>
      <vt:lpstr>5. Формообразующие принципы планировки проектируемого объекта</vt:lpstr>
      <vt:lpstr>Презентация PowerPoint</vt:lpstr>
      <vt:lpstr>Схема расположения паркингов</vt:lpstr>
      <vt:lpstr>Презентация PowerPoint</vt:lpstr>
      <vt:lpstr>Фасад дома. Зарисовки на этапе фроэскиз.  Развертка по набережной. </vt:lpstr>
      <vt:lpstr> плюс секция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Лена</cp:lastModifiedBy>
  <cp:revision>104</cp:revision>
  <dcterms:created xsi:type="dcterms:W3CDTF">2015-02-18T13:42:08Z</dcterms:created>
  <dcterms:modified xsi:type="dcterms:W3CDTF">2017-02-16T08:11:59Z</dcterms:modified>
</cp:coreProperties>
</file>